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4"/>
  </p:sldMasterIdLst>
  <p:notesMasterIdLst>
    <p:notesMasterId r:id="rId7"/>
  </p:notesMasterIdLst>
  <p:sldIdLst>
    <p:sldId id="269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RTE DE CESPED Y PODA DE ARBOLES" id="{5C42B587-DF5F-4183-9B75-A1D50311EBF5}">
          <p14:sldIdLst>
            <p14:sldId id="269"/>
            <p14:sldId id="31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BFCB-1082-4AF4-B890-93F1D47D0184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69E7-A679-468E-80F2-87C84855E5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14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9C0B-72F5-4514-9C72-9ACBA2585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503D5B-F820-4969-BDAA-7DAC20E2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447D6-8D3F-4765-A889-D989E247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7C74E-A75A-4D92-8085-C62836E7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389DCE-34B1-4305-952C-A2961992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19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220A-9E14-471C-BCF3-BBCCCC9F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A8171C-FFB0-48BD-8293-31DB09B68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89779-6700-4E00-8D41-8B46538E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9AD6E-1A5C-4F26-8756-60EED902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DB0E8-D0A0-4AC9-8EF0-52A49240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0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97BD8-CFC1-4A92-BC2D-719EFB541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FDE28-3A27-4B7A-8A6B-023D9ECC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C7524D-043F-4CB5-A3F6-5968F5FD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EB882-D7E8-4FA6-BF93-4D18FDE4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21A54-8925-4C55-A333-45F4D668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3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07417-15CF-4F0A-8041-0CD47CB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97E9-8D7E-4567-AE91-6EA35888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0B448-58C8-4381-B2BC-FDF0AAA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17526-9BA7-4B1A-98CE-35558D0B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34BA0-8AC7-4763-8C1D-7C3A7857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4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C14F4-D9E8-4FA5-8762-ADF4210A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78D83F-A03C-4DA1-AB51-B64DA3D92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790DA-F6C6-476C-857B-4FEC223A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FBD69-8C46-46AE-81F1-F5226869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3A95E-571F-4846-A505-4CACB579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27146-9BB9-48C5-A799-7CBBC844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31C70-8260-49D1-B473-143EF03FB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E66371-72BA-4FC1-A7C5-C08C81196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81BE2-627B-4018-8834-AF8D65F2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2DFFE-22A7-4ADA-9883-335E944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02FE7D-F2AF-40B7-BA07-DE36F4F6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9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FD1D2-5E92-4B76-BE43-7870663E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6ED09-6F8D-4D81-A93C-75C223CFA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2314B7-64D9-4782-A228-7BC4E09D3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1C8DEB5-331E-48AC-8E8D-675FBC273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821158-39E6-4A82-8BA8-6BF1B5A4F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3A9A2-E182-449E-8A64-F62E8381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8EE256-508D-4DD8-8384-2778DBA7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95E275-6544-4F9E-869E-C80D4886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50FD5-BF99-41E1-A32F-724CB631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87EEEE-4B71-4150-B4CC-FA19AB56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56B384-73D1-4B3A-8FA7-8D928BA4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2319D7-DA55-47E4-A1AF-F4A83891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18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2DBB01-A530-43ED-9825-C9FC482E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29A751-6588-49E5-9F0F-04AD0BCE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EE020C-5B0D-4482-9205-8CBC7CA4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71075-794C-4893-9D3F-38C61E7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228AB5-C1F8-448D-A742-0BEF6D38A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CA4686-1803-47AD-A727-84BE435E6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621B2-91C1-4D71-8BC0-CEB2AC7F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6D8CD-55B0-4DCE-8B42-E848EADE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19FA1F-03F7-44C1-8F9F-F160DEE9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A7FC-B658-4BC9-B14B-0DB0EA93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1F2FE8-DDD4-41EA-8DD6-9A113CD40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517D5A-8D6E-4782-B998-E71F74A0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461DB-4D25-40E3-BDDF-6B47B026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1E340D-5DC1-4A78-839D-344E4102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0FC202-7AFA-4A05-BF97-2F79DC4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27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7F390F-FBEA-4FA5-A76B-C7D55C14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B4BC8-AA77-4905-A139-05F55E43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327A4-5CA2-45B1-9F14-A3F6F789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01DCF-17F2-4C4C-89E5-AC6E1D8B3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00495-7603-4F52-8A69-C775402DE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29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93392" y="280852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PROBLEMAS CORTE DE CESPED Y PODA DE ARBOLES EN VIAS Y AREAS PÚBLICAS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5AA1849-56EE-8842-8115-7351870CF367}"/>
              </a:ext>
            </a:extLst>
          </p:cNvPr>
          <p:cNvSpPr/>
          <p:nvPr/>
        </p:nvSpPr>
        <p:spPr>
          <a:xfrm>
            <a:off x="1664049" y="3263646"/>
            <a:ext cx="8054340" cy="398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Deficiencias en las actividades asociadas al corte de césped y poda de árboles, que no permiten abarcar la totalidad de necesidades de la ciudad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9067E67-2CC1-8B4C-97CF-B6A1312E98C9}"/>
              </a:ext>
            </a:extLst>
          </p:cNvPr>
          <p:cNvSpPr/>
          <p:nvPr/>
        </p:nvSpPr>
        <p:spPr>
          <a:xfrm>
            <a:off x="755904" y="2436761"/>
            <a:ext cx="1692910" cy="615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Percepción de insuficiencia en la prestación de la actividad de corte de césped por parte de la ciudadanía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BCD5C82-E4DD-BE42-AAC0-49ABCD91EE02}"/>
              </a:ext>
            </a:extLst>
          </p:cNvPr>
          <p:cNvSpPr/>
          <p:nvPr/>
        </p:nvSpPr>
        <p:spPr>
          <a:xfrm>
            <a:off x="2933693" y="1666876"/>
            <a:ext cx="1261936" cy="1322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Incertidumbre de los metros cuadrados a intervenir por parte de los concesionarios consignados en la línea base del PGIRS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9BE2551-2EDA-E049-A75A-86E31FC733A5}"/>
              </a:ext>
            </a:extLst>
          </p:cNvPr>
          <p:cNvSpPr/>
          <p:nvPr/>
        </p:nvSpPr>
        <p:spPr>
          <a:xfrm>
            <a:off x="5368004" y="2579116"/>
            <a:ext cx="3680142" cy="478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Individuos arbóreos sin intervención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385B905-74E2-5946-80E7-9D6BF14BE061}"/>
              </a:ext>
            </a:extLst>
          </p:cNvPr>
          <p:cNvSpPr/>
          <p:nvPr/>
        </p:nvSpPr>
        <p:spPr>
          <a:xfrm>
            <a:off x="10589193" y="2229116"/>
            <a:ext cx="1330104" cy="8229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Retraso en la atención de individuos arbóreos y áreas verdes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7C0E5D9-B979-6F46-B54F-C47B0C64BA17}"/>
              </a:ext>
            </a:extLst>
          </p:cNvPr>
          <p:cNvSpPr/>
          <p:nvPr/>
        </p:nvSpPr>
        <p:spPr>
          <a:xfrm>
            <a:off x="965371" y="993649"/>
            <a:ext cx="1692910" cy="415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las PQR por solicitud de corte de césped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15F5ECE-A323-8640-8E85-DAE853EB62C9}"/>
              </a:ext>
            </a:extLst>
          </p:cNvPr>
          <p:cNvSpPr/>
          <p:nvPr/>
        </p:nvSpPr>
        <p:spPr>
          <a:xfrm>
            <a:off x="941656" y="1678511"/>
            <a:ext cx="1696720" cy="470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Áreas Públicas deterioradas y poco dispuestas para la utilización de la ciudadanía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B4A2C68-A5A6-B741-B3B6-5187EFFF8C9A}"/>
              </a:ext>
            </a:extLst>
          </p:cNvPr>
          <p:cNvSpPr/>
          <p:nvPr/>
        </p:nvSpPr>
        <p:spPr>
          <a:xfrm>
            <a:off x="2955956" y="651814"/>
            <a:ext cx="1261936" cy="790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Dificultades para el seguimiento y control por parte del ente competente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9D577C2-0F3D-FF45-8F22-14262E48769F}"/>
              </a:ext>
            </a:extLst>
          </p:cNvPr>
          <p:cNvSpPr/>
          <p:nvPr/>
        </p:nvSpPr>
        <p:spPr>
          <a:xfrm>
            <a:off x="9389332" y="1377359"/>
            <a:ext cx="1016079" cy="9242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las PQR por solicitud de poda de árboles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A467640-0E80-C245-B283-F1F0BAB32A47}"/>
              </a:ext>
            </a:extLst>
          </p:cNvPr>
          <p:cNvSpPr/>
          <p:nvPr/>
        </p:nvSpPr>
        <p:spPr>
          <a:xfrm>
            <a:off x="4420680" y="1303876"/>
            <a:ext cx="1350898" cy="10314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Generación de costos en visitas de verificación de individuos que no se encuentran en la competencia del esquema de aseo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CE16B0D-AFDB-EC4D-9E5D-844D569272B5}"/>
              </a:ext>
            </a:extLst>
          </p:cNvPr>
          <p:cNvSpPr/>
          <p:nvPr/>
        </p:nvSpPr>
        <p:spPr>
          <a:xfrm>
            <a:off x="5974366" y="1295063"/>
            <a:ext cx="1660493" cy="1040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los siniestros, interferencias o daños a causa no intervenir mediante la actividad de poda los individuos arbóreos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F2D9286-4314-CE47-9F8D-C64151659985}"/>
              </a:ext>
            </a:extLst>
          </p:cNvPr>
          <p:cNvSpPr/>
          <p:nvPr/>
        </p:nvSpPr>
        <p:spPr>
          <a:xfrm>
            <a:off x="7834344" y="1295063"/>
            <a:ext cx="1466215" cy="9671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Dificultades para el seguimiento y control de la actividad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81D25E-79A2-684E-BE27-2500544F05E2}"/>
              </a:ext>
            </a:extLst>
          </p:cNvPr>
          <p:cNvSpPr/>
          <p:nvPr/>
        </p:nvSpPr>
        <p:spPr>
          <a:xfrm>
            <a:off x="10657107" y="1173266"/>
            <a:ext cx="1194275" cy="8402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Atención inoportuna de las solicitudes de corte y poda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CF8853C-540E-4947-8146-FAD6F7229CD8}"/>
              </a:ext>
            </a:extLst>
          </p:cNvPr>
          <p:cNvSpPr/>
          <p:nvPr/>
        </p:nvSpPr>
        <p:spPr>
          <a:xfrm>
            <a:off x="485490" y="3881235"/>
            <a:ext cx="1873250" cy="877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Falta de evidencia técnico científica para determinar la frecuencia de intervención de corte de césped de acuerdo con el crecimiento del mismo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DBC2311-FC54-C541-95FB-4958EE2BD044}"/>
              </a:ext>
            </a:extLst>
          </p:cNvPr>
          <p:cNvSpPr/>
          <p:nvPr/>
        </p:nvSpPr>
        <p:spPr>
          <a:xfrm>
            <a:off x="3012375" y="3898642"/>
            <a:ext cx="1631950" cy="968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 nivel de precisión y exactitud posicional en el inventario de las zonas de espacio público con cobertura de césped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115FD9A-F694-4F47-B02E-76EF5B3831D9}"/>
              </a:ext>
            </a:extLst>
          </p:cNvPr>
          <p:cNvSpPr/>
          <p:nvPr/>
        </p:nvSpPr>
        <p:spPr>
          <a:xfrm>
            <a:off x="5368003" y="3921507"/>
            <a:ext cx="2764155" cy="6229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 de podas no ajustado a la situación actual de árboles presentes en el espacio público urbano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1D141D8-82BE-7241-A424-ED99E0BD3F80}"/>
              </a:ext>
            </a:extLst>
          </p:cNvPr>
          <p:cNvSpPr/>
          <p:nvPr/>
        </p:nvSpPr>
        <p:spPr>
          <a:xfrm>
            <a:off x="9048146" y="3998658"/>
            <a:ext cx="2871151" cy="7683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Dificultades en la articulación con las entidades competentes en materia de corte de césped y poda de árboles en el espacio público urbano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2053859-0DE4-F945-BFAB-2D32CE50DEB8}"/>
              </a:ext>
            </a:extLst>
          </p:cNvPr>
          <p:cNvSpPr/>
          <p:nvPr/>
        </p:nvSpPr>
        <p:spPr>
          <a:xfrm>
            <a:off x="749071" y="5058804"/>
            <a:ext cx="1330325" cy="6965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Inexistencia de mediciones, documentación o estudios asociados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C867EF4D-49E6-C64B-AB28-556333925B3F}"/>
              </a:ext>
            </a:extLst>
          </p:cNvPr>
          <p:cNvSpPr/>
          <p:nvPr/>
        </p:nvSpPr>
        <p:spPr>
          <a:xfrm>
            <a:off x="2816352" y="5043551"/>
            <a:ext cx="1901412" cy="7118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Fuentes de información externas con información que fue levantada con otros propósitos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28685D2-320A-4448-B653-F1D12DEAC1D9}"/>
              </a:ext>
            </a:extLst>
          </p:cNvPr>
          <p:cNvSpPr/>
          <p:nvPr/>
        </p:nvSpPr>
        <p:spPr>
          <a:xfrm>
            <a:off x="2816352" y="5894451"/>
            <a:ext cx="2021427" cy="7715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información disponible no cuenta con el detalle requerido por el esquema de aseo y no permite determinar un cálculo exacto de los metros a intervenir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00C51EDF-B59D-4644-84F9-2C0676578243}"/>
              </a:ext>
            </a:extLst>
          </p:cNvPr>
          <p:cNvSpPr/>
          <p:nvPr/>
        </p:nvSpPr>
        <p:spPr>
          <a:xfrm>
            <a:off x="5442298" y="4686422"/>
            <a:ext cx="2882170" cy="4301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Desactualización en el inventario utilizado para la formulación del plan de podas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84F7E2C-2E7F-DA48-B41F-A37CC19586A8}"/>
              </a:ext>
            </a:extLst>
          </p:cNvPr>
          <p:cNvSpPr/>
          <p:nvPr/>
        </p:nvSpPr>
        <p:spPr>
          <a:xfrm>
            <a:off x="5442298" y="5988239"/>
            <a:ext cx="3092481" cy="4678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Dificultades para la identificación de los individuos arbóreos que son competencia de atención por parte del esquema de aseo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7EEE3D9-903D-5D41-B3D6-94F376193C1D}"/>
              </a:ext>
            </a:extLst>
          </p:cNvPr>
          <p:cNvSpPr/>
          <p:nvPr/>
        </p:nvSpPr>
        <p:spPr>
          <a:xfrm>
            <a:off x="9184081" y="5198162"/>
            <a:ext cx="2599280" cy="9369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Falta de actualización, divulgación y delimitación de competencias de atención en materia de poda según la normatividad vigente para las entidades que intervienen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CuadroTexto 112"/>
          <p:cNvSpPr txBox="1"/>
          <p:nvPr/>
        </p:nvSpPr>
        <p:spPr>
          <a:xfrm rot="16200004">
            <a:off x="29781" y="1955230"/>
            <a:ext cx="683260" cy="230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CO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CuadroTexto 112"/>
          <p:cNvSpPr txBox="1"/>
          <p:nvPr/>
        </p:nvSpPr>
        <p:spPr>
          <a:xfrm rot="16200004">
            <a:off x="73914" y="5349621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CO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5B3E5CB9-7136-114A-BD69-45131D9CACB4}"/>
              </a:ext>
            </a:extLst>
          </p:cNvPr>
          <p:cNvSpPr/>
          <p:nvPr/>
        </p:nvSpPr>
        <p:spPr>
          <a:xfrm>
            <a:off x="5442298" y="5258561"/>
            <a:ext cx="2882170" cy="5876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Inexistencia de posibilidad de modificación del plan de poda, en razón de la inclusión de nuevos individuos arbóreos o tala de individuos existentes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1422115" y="3147748"/>
            <a:ext cx="9943877" cy="36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 flipV="1">
            <a:off x="1422115" y="3052076"/>
            <a:ext cx="0" cy="95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endCxn id="7" idx="2"/>
          </p:cNvCxnSpPr>
          <p:nvPr/>
        </p:nvCxnSpPr>
        <p:spPr>
          <a:xfrm flipV="1">
            <a:off x="3564661" y="2989759"/>
            <a:ext cx="0" cy="176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>
            <a:endCxn id="8" idx="2"/>
          </p:cNvCxnSpPr>
          <p:nvPr/>
        </p:nvCxnSpPr>
        <p:spPr>
          <a:xfrm flipV="1">
            <a:off x="7208075" y="3057271"/>
            <a:ext cx="0" cy="10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V="1">
            <a:off x="11365992" y="3052076"/>
            <a:ext cx="0" cy="132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stCxn id="5" idx="0"/>
          </p:cNvCxnSpPr>
          <p:nvPr/>
        </p:nvCxnSpPr>
        <p:spPr>
          <a:xfrm flipV="1">
            <a:off x="5691219" y="3184518"/>
            <a:ext cx="0" cy="79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>
            <a:stCxn id="6" idx="1"/>
          </p:cNvCxnSpPr>
          <p:nvPr/>
        </p:nvCxnSpPr>
        <p:spPr>
          <a:xfrm flipH="1" flipV="1">
            <a:off x="644239" y="2744418"/>
            <a:ext cx="11166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V="1">
            <a:off x="615847" y="1550608"/>
            <a:ext cx="28392" cy="1193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cxnSpLocks/>
          </p:cNvCxnSpPr>
          <p:nvPr/>
        </p:nvCxnSpPr>
        <p:spPr>
          <a:xfrm flipH="1">
            <a:off x="755904" y="597039"/>
            <a:ext cx="11858" cy="1316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endCxn id="10" idx="1"/>
          </p:cNvCxnSpPr>
          <p:nvPr/>
        </p:nvCxnSpPr>
        <p:spPr>
          <a:xfrm>
            <a:off x="759492" y="1201611"/>
            <a:ext cx="20587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>
            <a:endCxn id="11" idx="1"/>
          </p:cNvCxnSpPr>
          <p:nvPr/>
        </p:nvCxnSpPr>
        <p:spPr>
          <a:xfrm>
            <a:off x="767762" y="1913778"/>
            <a:ext cx="17389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>
            <a:off x="640314" y="1550608"/>
            <a:ext cx="1018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/>
          <p:cNvCxnSpPr>
            <a:stCxn id="7" idx="0"/>
            <a:endCxn id="12" idx="2"/>
          </p:cNvCxnSpPr>
          <p:nvPr/>
        </p:nvCxnSpPr>
        <p:spPr>
          <a:xfrm flipV="1">
            <a:off x="3564661" y="1441907"/>
            <a:ext cx="22263" cy="224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>
            <a:off x="5096129" y="2478532"/>
            <a:ext cx="4706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/>
          <p:cNvCxnSpPr>
            <a:endCxn id="14" idx="2"/>
          </p:cNvCxnSpPr>
          <p:nvPr/>
        </p:nvCxnSpPr>
        <p:spPr>
          <a:xfrm flipV="1">
            <a:off x="5096129" y="2335281"/>
            <a:ext cx="0" cy="14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/>
          <p:cNvCxnSpPr>
            <a:endCxn id="15" idx="2"/>
          </p:cNvCxnSpPr>
          <p:nvPr/>
        </p:nvCxnSpPr>
        <p:spPr>
          <a:xfrm flipV="1">
            <a:off x="6804612" y="2335281"/>
            <a:ext cx="1" cy="14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>
            <a:endCxn id="16" idx="2"/>
          </p:cNvCxnSpPr>
          <p:nvPr/>
        </p:nvCxnSpPr>
        <p:spPr>
          <a:xfrm flipV="1">
            <a:off x="8567451" y="2262250"/>
            <a:ext cx="1" cy="216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/>
          <p:nvPr/>
        </p:nvCxnSpPr>
        <p:spPr>
          <a:xfrm flipV="1">
            <a:off x="9786379" y="2302880"/>
            <a:ext cx="0" cy="175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>
            <a:stCxn id="9" idx="0"/>
            <a:endCxn id="17" idx="2"/>
          </p:cNvCxnSpPr>
          <p:nvPr/>
        </p:nvCxnSpPr>
        <p:spPr>
          <a:xfrm flipV="1">
            <a:off x="11254245" y="2013536"/>
            <a:ext cx="0" cy="215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/>
          <p:cNvCxnSpPr/>
          <p:nvPr/>
        </p:nvCxnSpPr>
        <p:spPr>
          <a:xfrm>
            <a:off x="1422115" y="3771519"/>
            <a:ext cx="906160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/>
          <p:cNvCxnSpPr>
            <a:stCxn id="18" idx="0"/>
          </p:cNvCxnSpPr>
          <p:nvPr/>
        </p:nvCxnSpPr>
        <p:spPr>
          <a:xfrm flipV="1">
            <a:off x="1422115" y="3776472"/>
            <a:ext cx="0" cy="10476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/>
          <p:cNvCxnSpPr>
            <a:stCxn id="19" idx="0"/>
          </p:cNvCxnSpPr>
          <p:nvPr/>
        </p:nvCxnSpPr>
        <p:spPr>
          <a:xfrm flipH="1" flipV="1">
            <a:off x="3827065" y="3771519"/>
            <a:ext cx="1285" cy="12712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>
            <a:stCxn id="20" idx="0"/>
          </p:cNvCxnSpPr>
          <p:nvPr/>
        </p:nvCxnSpPr>
        <p:spPr>
          <a:xfrm flipH="1" flipV="1">
            <a:off x="6750080" y="3776472"/>
            <a:ext cx="1" cy="14503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de flecha 83"/>
          <p:cNvCxnSpPr>
            <a:stCxn id="21" idx="0"/>
          </p:cNvCxnSpPr>
          <p:nvPr/>
        </p:nvCxnSpPr>
        <p:spPr>
          <a:xfrm flipH="1" flipV="1">
            <a:off x="10483721" y="3776472"/>
            <a:ext cx="1" cy="22218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>
            <a:stCxn id="5" idx="2"/>
          </p:cNvCxnSpPr>
          <p:nvPr/>
        </p:nvCxnSpPr>
        <p:spPr>
          <a:xfrm>
            <a:off x="5691219" y="3661791"/>
            <a:ext cx="0" cy="10972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de flecha 88"/>
          <p:cNvCxnSpPr>
            <a:stCxn id="22" idx="0"/>
            <a:endCxn id="18" idx="2"/>
          </p:cNvCxnSpPr>
          <p:nvPr/>
        </p:nvCxnSpPr>
        <p:spPr>
          <a:xfrm flipV="1">
            <a:off x="1414234" y="4758805"/>
            <a:ext cx="7881" cy="29999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>
            <a:stCxn id="24" idx="1"/>
          </p:cNvCxnSpPr>
          <p:nvPr/>
        </p:nvCxnSpPr>
        <p:spPr>
          <a:xfrm flipH="1">
            <a:off x="2638376" y="6280214"/>
            <a:ext cx="177976" cy="171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de flecha 93"/>
          <p:cNvCxnSpPr>
            <a:stCxn id="23" idx="1"/>
          </p:cNvCxnSpPr>
          <p:nvPr/>
        </p:nvCxnSpPr>
        <p:spPr>
          <a:xfrm flipH="1" flipV="1">
            <a:off x="2658281" y="5385816"/>
            <a:ext cx="158071" cy="136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/>
          <p:cNvCxnSpPr/>
          <p:nvPr/>
        </p:nvCxnSpPr>
        <p:spPr>
          <a:xfrm flipV="1">
            <a:off x="2658281" y="5385816"/>
            <a:ext cx="0" cy="8943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 flipH="1">
            <a:off x="2448814" y="5800789"/>
            <a:ext cx="20946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 flipV="1">
            <a:off x="2448814" y="4315968"/>
            <a:ext cx="0" cy="148482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de flecha 103"/>
          <p:cNvCxnSpPr/>
          <p:nvPr/>
        </p:nvCxnSpPr>
        <p:spPr>
          <a:xfrm>
            <a:off x="2448814" y="4315968"/>
            <a:ext cx="563561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/>
          <p:cNvCxnSpPr>
            <a:stCxn id="26" idx="1"/>
          </p:cNvCxnSpPr>
          <p:nvPr/>
        </p:nvCxnSpPr>
        <p:spPr>
          <a:xfrm flipH="1" flipV="1">
            <a:off x="5239512" y="6199632"/>
            <a:ext cx="202786" cy="2251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/>
          <p:cNvCxnSpPr>
            <a:stCxn id="30" idx="1"/>
          </p:cNvCxnSpPr>
          <p:nvPr/>
        </p:nvCxnSpPr>
        <p:spPr>
          <a:xfrm flipH="1" flipV="1">
            <a:off x="5266944" y="5550408"/>
            <a:ext cx="175354" cy="2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 flipV="1">
            <a:off x="5239512" y="4867017"/>
            <a:ext cx="0" cy="135513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/>
          <p:cNvCxnSpPr>
            <a:stCxn id="25" idx="1"/>
          </p:cNvCxnSpPr>
          <p:nvPr/>
        </p:nvCxnSpPr>
        <p:spPr>
          <a:xfrm flipH="1" flipV="1">
            <a:off x="5239512" y="4867017"/>
            <a:ext cx="202786" cy="3448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5096129" y="5550408"/>
            <a:ext cx="14338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120"/>
          <p:cNvCxnSpPr/>
          <p:nvPr/>
        </p:nvCxnSpPr>
        <p:spPr>
          <a:xfrm flipV="1">
            <a:off x="5096129" y="4315968"/>
            <a:ext cx="0" cy="123444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cto de flecha 124"/>
          <p:cNvCxnSpPr/>
          <p:nvPr/>
        </p:nvCxnSpPr>
        <p:spPr>
          <a:xfrm>
            <a:off x="5096129" y="4315968"/>
            <a:ext cx="271874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de flecha 126"/>
          <p:cNvCxnSpPr>
            <a:stCxn id="27" idx="0"/>
            <a:endCxn id="21" idx="2"/>
          </p:cNvCxnSpPr>
          <p:nvPr/>
        </p:nvCxnSpPr>
        <p:spPr>
          <a:xfrm flipV="1">
            <a:off x="10483721" y="4767002"/>
            <a:ext cx="1" cy="43116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ángulo 70">
            <a:extLst>
              <a:ext uri="{FF2B5EF4-FFF2-40B4-BE49-F238E27FC236}">
                <a16:creationId xmlns:a16="http://schemas.microsoft.com/office/drawing/2014/main" id="{820E05CD-5649-4457-A65D-B6EA9FF8C847}"/>
              </a:ext>
            </a:extLst>
          </p:cNvPr>
          <p:cNvSpPr/>
          <p:nvPr/>
        </p:nvSpPr>
        <p:spPr>
          <a:xfrm>
            <a:off x="941656" y="401515"/>
            <a:ext cx="1696720" cy="470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del riesgo por proliferación de roedores y otros vectores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E76CBA27-40A4-4241-968C-54EE5023AED2}"/>
              </a:ext>
            </a:extLst>
          </p:cNvPr>
          <p:cNvCxnSpPr/>
          <p:nvPr/>
        </p:nvCxnSpPr>
        <p:spPr>
          <a:xfrm>
            <a:off x="740725" y="604706"/>
            <a:ext cx="20587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37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01775" y="243381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OBJETIVOS CORTE DE CESPED Y PODA DE ARBOLES EN VIAS Y AREAS PÚBLICAS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B354EB7-A8E5-4B00-A201-1131137B7600}"/>
              </a:ext>
            </a:extLst>
          </p:cNvPr>
          <p:cNvSpPr/>
          <p:nvPr/>
        </p:nvSpPr>
        <p:spPr>
          <a:xfrm>
            <a:off x="1501737" y="3138876"/>
            <a:ext cx="9433687" cy="528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Aumentar la eficiencia en las actividades asociadas al corte de césped y poda de árboles, que permiten abarcar la totalidad de necesidades de la ciudad </a:t>
            </a:r>
            <a:endParaRPr lang="es-E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EF55540-5664-441B-A0B9-690878CAF998}"/>
              </a:ext>
            </a:extLst>
          </p:cNvPr>
          <p:cNvSpPr/>
          <p:nvPr/>
        </p:nvSpPr>
        <p:spPr>
          <a:xfrm>
            <a:off x="489042" y="3882761"/>
            <a:ext cx="1996343" cy="8333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Determinar con rigurosidad técnico científica la frecuencia de intervención de corte de césped de acuerdo con el crecimiento del mismo en las diferentes zonas del Distrito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AB2DE2B-AB04-46A8-886F-82123DC5516E}"/>
              </a:ext>
            </a:extLst>
          </p:cNvPr>
          <p:cNvSpPr/>
          <p:nvPr/>
        </p:nvSpPr>
        <p:spPr>
          <a:xfrm>
            <a:off x="548944" y="4902563"/>
            <a:ext cx="1626581" cy="833339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Generar  mediciones, documentación o estudios asociados a través de la articulación de diferentes entidades con competencias en el tema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9E6AF3B-8893-49D6-9937-4ADBB582C6E7}"/>
              </a:ext>
            </a:extLst>
          </p:cNvPr>
          <p:cNvSpPr/>
          <p:nvPr/>
        </p:nvSpPr>
        <p:spPr>
          <a:xfrm>
            <a:off x="2586199" y="4087925"/>
            <a:ext cx="2717321" cy="685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Generar adecuados niveles de precisión y exactitud posicional en el inventario de las zonas de espacio público con cobertura de césped 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C01539C-C036-4C64-9B34-04B73E9A8902}"/>
              </a:ext>
            </a:extLst>
          </p:cNvPr>
          <p:cNvSpPr/>
          <p:nvPr/>
        </p:nvSpPr>
        <p:spPr>
          <a:xfrm>
            <a:off x="2311544" y="5003335"/>
            <a:ext cx="1414293" cy="963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Procesamiento de información de fuentes externas de acuerdo con las necesidades de la entidad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46F1B0C-7F5D-45FC-9A9E-94EAA87A0FCA}"/>
              </a:ext>
            </a:extLst>
          </p:cNvPr>
          <p:cNvSpPr/>
          <p:nvPr/>
        </p:nvSpPr>
        <p:spPr>
          <a:xfrm>
            <a:off x="4037506" y="4977658"/>
            <a:ext cx="1523222" cy="1077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La información cuenta con el detalle requerido por el esquema de aseo y permite determinar con mayor aproximación la cantidad de metros a intervenir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16C481B-73C5-4FE6-BB89-D1FA510DD964}"/>
              </a:ext>
            </a:extLst>
          </p:cNvPr>
          <p:cNvSpPr/>
          <p:nvPr/>
        </p:nvSpPr>
        <p:spPr>
          <a:xfrm>
            <a:off x="6854018" y="3856329"/>
            <a:ext cx="1491470" cy="906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Ajustar Planes de podas al escenario actual de árboles presentes en el espacio público urbano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8168506-6A3A-4B20-8FB3-F5F074CB3751}"/>
              </a:ext>
            </a:extLst>
          </p:cNvPr>
          <p:cNvSpPr/>
          <p:nvPr/>
        </p:nvSpPr>
        <p:spPr>
          <a:xfrm>
            <a:off x="5623187" y="4858655"/>
            <a:ext cx="1098496" cy="874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Actualización en </a:t>
            </a:r>
          </a:p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el  inventario utilizado en los Planes de Podas vigentes 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0D63E07-4A7F-462D-A6C9-F5C1A4C69C8A}"/>
              </a:ext>
            </a:extLst>
          </p:cNvPr>
          <p:cNvSpPr/>
          <p:nvPr/>
        </p:nvSpPr>
        <p:spPr>
          <a:xfrm>
            <a:off x="6790516" y="4846268"/>
            <a:ext cx="1539093" cy="10779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Posibilidad de modificación de los Planes de Podas vigentes, en razón de las dinámicas y situaciones de la ciudad que tengan efecto en los individuos arbóreos a intervenir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665EE2A-51EA-4B8C-B0E7-596625E3E3BD}"/>
              </a:ext>
            </a:extLst>
          </p:cNvPr>
          <p:cNvSpPr/>
          <p:nvPr/>
        </p:nvSpPr>
        <p:spPr>
          <a:xfrm>
            <a:off x="8614238" y="4846268"/>
            <a:ext cx="1366700" cy="963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Adecuada identificación de los individuos arbóreos que son competencia de atención por parte del esquema de aseo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1B666FF-F4D5-4692-B399-9399E0F04B13}"/>
              </a:ext>
            </a:extLst>
          </p:cNvPr>
          <p:cNvSpPr/>
          <p:nvPr/>
        </p:nvSpPr>
        <p:spPr>
          <a:xfrm>
            <a:off x="10073765" y="3826707"/>
            <a:ext cx="1699580" cy="1189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Articular las entidades competentes en materia de corte de césped y poda de árboles en el espacio público urbano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FD55037-42FA-443B-BD90-D499F6BF9349}"/>
              </a:ext>
            </a:extLst>
          </p:cNvPr>
          <p:cNvSpPr/>
          <p:nvPr/>
        </p:nvSpPr>
        <p:spPr>
          <a:xfrm>
            <a:off x="10073765" y="5451433"/>
            <a:ext cx="1704077" cy="10872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Actualización, divulgación y delimitación de competencias de atención en materia de poda de árboles y corte de césped según la normatividad vigente para las entidades que intervienen 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126BAAF-9F54-4B7E-8F1E-F7E0CDA4F6B4}"/>
              </a:ext>
            </a:extLst>
          </p:cNvPr>
          <p:cNvSpPr/>
          <p:nvPr/>
        </p:nvSpPr>
        <p:spPr>
          <a:xfrm>
            <a:off x="686256" y="2047077"/>
            <a:ext cx="2248620" cy="833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Percepción de eficiencia en la prestación de la actividad de corte de césped por parte de la ciudadanía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A1E4C4D0-EF27-49E2-B830-31C677B74A87}"/>
              </a:ext>
            </a:extLst>
          </p:cNvPr>
          <p:cNvSpPr/>
          <p:nvPr/>
        </p:nvSpPr>
        <p:spPr>
          <a:xfrm>
            <a:off x="657644" y="731961"/>
            <a:ext cx="1188591" cy="91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Disminución en las PQR por solicitudes de corte de césped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4D490FE-713F-4BA7-BF31-1697256F0616}"/>
              </a:ext>
            </a:extLst>
          </p:cNvPr>
          <p:cNvSpPr/>
          <p:nvPr/>
        </p:nvSpPr>
        <p:spPr>
          <a:xfrm>
            <a:off x="1919439" y="723035"/>
            <a:ext cx="1481706" cy="9324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Áreas públicas en óptimas condiciones de utilización, disfrute y armonización para  todos los actores sociales y ambientales  asociados a éstas. 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162B35D-9232-44C2-9078-E448E255199F}"/>
              </a:ext>
            </a:extLst>
          </p:cNvPr>
          <p:cNvSpPr/>
          <p:nvPr/>
        </p:nvSpPr>
        <p:spPr>
          <a:xfrm>
            <a:off x="3310263" y="1900249"/>
            <a:ext cx="2693055" cy="9477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Adecuada aproximación de los metros cuadrados a intervenir, a través del servicio de aseo, consignados en la línea base del PGIRS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CBB1068-9BBD-4301-B1AE-5234C5BDF729}"/>
              </a:ext>
            </a:extLst>
          </p:cNvPr>
          <p:cNvSpPr/>
          <p:nvPr/>
        </p:nvSpPr>
        <p:spPr>
          <a:xfrm>
            <a:off x="3801275" y="821089"/>
            <a:ext cx="1694781" cy="8210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Condiciones favorables para el seguimiento y control de la actividad de corte de césped por el ente competente</a:t>
            </a:r>
            <a:endParaRPr lang="es-ES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B50A1F2-BC97-4152-A1B6-6765C779E9DF}"/>
              </a:ext>
            </a:extLst>
          </p:cNvPr>
          <p:cNvSpPr/>
          <p:nvPr/>
        </p:nvSpPr>
        <p:spPr>
          <a:xfrm>
            <a:off x="6787926" y="1988290"/>
            <a:ext cx="2690814" cy="8620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Atención eficaz en materia de poda de los individuos arbóreos competencia de la entidad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0874490-AB9B-4907-92C4-2B9855A4E125}"/>
              </a:ext>
            </a:extLst>
          </p:cNvPr>
          <p:cNvSpPr/>
          <p:nvPr/>
        </p:nvSpPr>
        <p:spPr>
          <a:xfrm>
            <a:off x="6078797" y="744101"/>
            <a:ext cx="882658" cy="838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Disminución en las PQR por solicitud de poda de arboles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D987424-CB08-4E36-82B9-AA95FF8246E7}"/>
              </a:ext>
            </a:extLst>
          </p:cNvPr>
          <p:cNvSpPr/>
          <p:nvPr/>
        </p:nvSpPr>
        <p:spPr>
          <a:xfrm>
            <a:off x="7107862" y="667581"/>
            <a:ext cx="1169441" cy="1098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Disminución de las visitas de verificación de individuos arbóreos que no se encuentran en la competencia del esquema de aseo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072D1D4B-259E-49DB-86B7-4DE722536E14}"/>
              </a:ext>
            </a:extLst>
          </p:cNvPr>
          <p:cNvSpPr/>
          <p:nvPr/>
        </p:nvSpPr>
        <p:spPr>
          <a:xfrm>
            <a:off x="8345488" y="754588"/>
            <a:ext cx="1165010" cy="9727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Prevención de la probabilidad del escenario del riesgo a causa de la no poda de individuos arbóreos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997CEDCD-B272-497C-A2A9-28DBF8ED8CDB}"/>
              </a:ext>
            </a:extLst>
          </p:cNvPr>
          <p:cNvSpPr/>
          <p:nvPr/>
        </p:nvSpPr>
        <p:spPr>
          <a:xfrm>
            <a:off x="9641971" y="716259"/>
            <a:ext cx="1071567" cy="9727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Condiciones favorables para el seguimiento y control de la actividad de poda de árboles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52CE848-AFFF-40F0-A35E-D7A37714CB85}"/>
              </a:ext>
            </a:extLst>
          </p:cNvPr>
          <p:cNvSpPr/>
          <p:nvPr/>
        </p:nvSpPr>
        <p:spPr>
          <a:xfrm>
            <a:off x="10923555" y="1869247"/>
            <a:ext cx="1104176" cy="9787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Oportunidad en la atención de individuos arbóreos y áreas verdes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FAB1AB3-355B-4085-B600-BB8E6977C628}"/>
              </a:ext>
            </a:extLst>
          </p:cNvPr>
          <p:cNvSpPr/>
          <p:nvPr/>
        </p:nvSpPr>
        <p:spPr>
          <a:xfrm>
            <a:off x="10935424" y="486395"/>
            <a:ext cx="1126167" cy="1011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Atención oportuna de las solicitudes de corte y poda de acuerdo a las competencias de cada entidad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-59252" y="5309648"/>
            <a:ext cx="664069" cy="2242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58931" y="1812799"/>
            <a:ext cx="664069" cy="224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FINES</a:t>
            </a:r>
          </a:p>
        </p:txBody>
      </p:sp>
      <p:cxnSp>
        <p:nvCxnSpPr>
          <p:cNvPr id="30" name="Conector angular 29"/>
          <p:cNvCxnSpPr>
            <a:stCxn id="3" idx="0"/>
            <a:endCxn id="16" idx="2"/>
          </p:cNvCxnSpPr>
          <p:nvPr/>
        </p:nvCxnSpPr>
        <p:spPr>
          <a:xfrm rot="16200000" flipV="1">
            <a:off x="3885344" y="805638"/>
            <a:ext cx="258461" cy="44080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/>
          <p:cNvCxnSpPr>
            <a:stCxn id="3" idx="0"/>
            <a:endCxn id="19" idx="2"/>
          </p:cNvCxnSpPr>
          <p:nvPr/>
        </p:nvCxnSpPr>
        <p:spPr>
          <a:xfrm rot="16200000" flipV="1">
            <a:off x="5292237" y="2212532"/>
            <a:ext cx="290899" cy="15617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r 33"/>
          <p:cNvCxnSpPr>
            <a:stCxn id="3" idx="0"/>
            <a:endCxn id="21" idx="2"/>
          </p:cNvCxnSpPr>
          <p:nvPr/>
        </p:nvCxnSpPr>
        <p:spPr>
          <a:xfrm rot="5400000" flipH="1" flipV="1">
            <a:off x="7031666" y="2037209"/>
            <a:ext cx="288583" cy="191475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r 35"/>
          <p:cNvCxnSpPr>
            <a:stCxn id="3" idx="0"/>
            <a:endCxn id="26" idx="2"/>
          </p:cNvCxnSpPr>
          <p:nvPr/>
        </p:nvCxnSpPr>
        <p:spPr>
          <a:xfrm rot="5400000" flipH="1" flipV="1">
            <a:off x="8701663" y="364896"/>
            <a:ext cx="290899" cy="52570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16" idx="0"/>
            <a:endCxn id="17" idx="2"/>
          </p:cNvCxnSpPr>
          <p:nvPr/>
        </p:nvCxnSpPr>
        <p:spPr>
          <a:xfrm rot="16200000" flipV="1">
            <a:off x="1331001" y="1567512"/>
            <a:ext cx="400504" cy="5586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r 40"/>
          <p:cNvCxnSpPr>
            <a:stCxn id="16" idx="0"/>
            <a:endCxn id="18" idx="2"/>
          </p:cNvCxnSpPr>
          <p:nvPr/>
        </p:nvCxnSpPr>
        <p:spPr>
          <a:xfrm rot="5400000" flipH="1" flipV="1">
            <a:off x="2039640" y="1426425"/>
            <a:ext cx="391578" cy="8497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19" idx="0"/>
            <a:endCxn id="20" idx="2"/>
          </p:cNvCxnSpPr>
          <p:nvPr/>
        </p:nvCxnSpPr>
        <p:spPr>
          <a:xfrm flipH="1" flipV="1">
            <a:off x="4648666" y="1642123"/>
            <a:ext cx="8125" cy="258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>
            <a:stCxn id="21" idx="0"/>
            <a:endCxn id="22" idx="2"/>
          </p:cNvCxnSpPr>
          <p:nvPr/>
        </p:nvCxnSpPr>
        <p:spPr>
          <a:xfrm rot="16200000" flipV="1">
            <a:off x="7123667" y="978623"/>
            <a:ext cx="406127" cy="16132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>
            <a:stCxn id="21" idx="0"/>
            <a:endCxn id="23" idx="2"/>
          </p:cNvCxnSpPr>
          <p:nvPr/>
        </p:nvCxnSpPr>
        <p:spPr>
          <a:xfrm rot="16200000" flipV="1">
            <a:off x="7801903" y="1656860"/>
            <a:ext cx="222110" cy="4407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r 49"/>
          <p:cNvCxnSpPr>
            <a:stCxn id="21" idx="0"/>
            <a:endCxn id="24" idx="2"/>
          </p:cNvCxnSpPr>
          <p:nvPr/>
        </p:nvCxnSpPr>
        <p:spPr>
          <a:xfrm rot="5400000" flipH="1" flipV="1">
            <a:off x="8400173" y="1460470"/>
            <a:ext cx="260980" cy="7946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r 51"/>
          <p:cNvCxnSpPr>
            <a:stCxn id="21" idx="0"/>
            <a:endCxn id="25" idx="2"/>
          </p:cNvCxnSpPr>
          <p:nvPr/>
        </p:nvCxnSpPr>
        <p:spPr>
          <a:xfrm rot="5400000" flipH="1" flipV="1">
            <a:off x="9005890" y="816425"/>
            <a:ext cx="299309" cy="20444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>
            <a:stCxn id="26" idx="0"/>
            <a:endCxn id="27" idx="2"/>
          </p:cNvCxnSpPr>
          <p:nvPr/>
        </p:nvCxnSpPr>
        <p:spPr>
          <a:xfrm flipV="1">
            <a:off x="11475643" y="1498153"/>
            <a:ext cx="22865" cy="371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cxnSpLocks/>
            <a:stCxn id="3" idx="2"/>
            <a:endCxn id="5" idx="0"/>
          </p:cNvCxnSpPr>
          <p:nvPr/>
        </p:nvCxnSpPr>
        <p:spPr>
          <a:xfrm rot="5400000">
            <a:off x="3745114" y="1409294"/>
            <a:ext cx="215568" cy="4731367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r 59"/>
          <p:cNvCxnSpPr/>
          <p:nvPr/>
        </p:nvCxnSpPr>
        <p:spPr>
          <a:xfrm rot="10800000" flipV="1">
            <a:off x="3801276" y="3805956"/>
            <a:ext cx="2417304" cy="267364"/>
          </a:xfrm>
          <a:prstGeom prst="bentConnector2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stCxn id="3" idx="2"/>
            <a:endCxn id="10" idx="0"/>
          </p:cNvCxnSpPr>
          <p:nvPr/>
        </p:nvCxnSpPr>
        <p:spPr>
          <a:xfrm rot="16200000" flipH="1">
            <a:off x="6814599" y="3071175"/>
            <a:ext cx="189136" cy="1381172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angular 65"/>
          <p:cNvCxnSpPr>
            <a:stCxn id="3" idx="2"/>
            <a:endCxn id="14" idx="0"/>
          </p:cNvCxnSpPr>
          <p:nvPr/>
        </p:nvCxnSpPr>
        <p:spPr>
          <a:xfrm rot="16200000" flipH="1">
            <a:off x="8491311" y="1394463"/>
            <a:ext cx="159514" cy="4704974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8" idx="0"/>
            <a:endCxn id="7" idx="2"/>
          </p:cNvCxnSpPr>
          <p:nvPr/>
        </p:nvCxnSpPr>
        <p:spPr>
          <a:xfrm rot="5400000" flipH="1" flipV="1">
            <a:off x="3366621" y="4425097"/>
            <a:ext cx="230308" cy="926169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angular 72"/>
          <p:cNvCxnSpPr>
            <a:stCxn id="9" idx="0"/>
            <a:endCxn id="7" idx="2"/>
          </p:cNvCxnSpPr>
          <p:nvPr/>
        </p:nvCxnSpPr>
        <p:spPr>
          <a:xfrm rot="16200000" flipV="1">
            <a:off x="4269674" y="4448214"/>
            <a:ext cx="204631" cy="854257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11" idx="0"/>
            <a:endCxn id="10" idx="2"/>
          </p:cNvCxnSpPr>
          <p:nvPr/>
        </p:nvCxnSpPr>
        <p:spPr>
          <a:xfrm rot="5400000" flipH="1" flipV="1">
            <a:off x="6838368" y="4097270"/>
            <a:ext cx="95453" cy="1427318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>
            <a:stCxn id="12" idx="0"/>
            <a:endCxn id="10" idx="2"/>
          </p:cNvCxnSpPr>
          <p:nvPr/>
        </p:nvCxnSpPr>
        <p:spPr>
          <a:xfrm rot="5400000" flipH="1" flipV="1">
            <a:off x="7538375" y="4784890"/>
            <a:ext cx="83066" cy="39690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angular 80"/>
          <p:cNvCxnSpPr>
            <a:stCxn id="13" idx="0"/>
            <a:endCxn id="10" idx="2"/>
          </p:cNvCxnSpPr>
          <p:nvPr/>
        </p:nvCxnSpPr>
        <p:spPr>
          <a:xfrm rot="16200000" flipV="1">
            <a:off x="8407138" y="3955817"/>
            <a:ext cx="83066" cy="1697835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/>
          <p:cNvCxnSpPr>
            <a:stCxn id="15" idx="0"/>
            <a:endCxn id="14" idx="2"/>
          </p:cNvCxnSpPr>
          <p:nvPr/>
        </p:nvCxnSpPr>
        <p:spPr>
          <a:xfrm flipH="1" flipV="1">
            <a:off x="10923555" y="5015949"/>
            <a:ext cx="2249" cy="43548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D5BA7F0E-2DC1-9344-9CED-03071A3F8527}"/>
              </a:ext>
            </a:extLst>
          </p:cNvPr>
          <p:cNvSpPr/>
          <p:nvPr/>
        </p:nvSpPr>
        <p:spPr>
          <a:xfrm>
            <a:off x="488363" y="5951470"/>
            <a:ext cx="1626581" cy="833339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Elaborar documento que contenga la metodología para realizar seguimiento al corte de césped en el D.C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Conector angular 39">
            <a:extLst>
              <a:ext uri="{FF2B5EF4-FFF2-40B4-BE49-F238E27FC236}">
                <a16:creationId xmlns:a16="http://schemas.microsoft.com/office/drawing/2014/main" id="{D8A959C2-E484-144B-8BEA-938FE0C4C356}"/>
              </a:ext>
            </a:extLst>
          </p:cNvPr>
          <p:cNvCxnSpPr>
            <a:stCxn id="57" idx="0"/>
            <a:endCxn id="6" idx="2"/>
          </p:cNvCxnSpPr>
          <p:nvPr/>
        </p:nvCxnSpPr>
        <p:spPr>
          <a:xfrm rot="5400000" flipH="1" flipV="1">
            <a:off x="1224160" y="5813396"/>
            <a:ext cx="215568" cy="605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D222C8D7-9C2D-4048-8494-26E2B8B8C5DE}"/>
              </a:ext>
            </a:extLst>
          </p:cNvPr>
          <p:cNvSpPr txBox="1"/>
          <p:nvPr/>
        </p:nvSpPr>
        <p:spPr>
          <a:xfrm>
            <a:off x="2383876" y="6285882"/>
            <a:ext cx="2602042" cy="5078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Generar datos actualizados y con calidad que permitan la planificación, seguimiento a las actividades de corte y </a:t>
            </a:r>
            <a:r>
              <a:rPr lang="es-CO" sz="9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poda</a:t>
            </a:r>
            <a:endParaRPr lang="es-CO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E9631941-27C4-FD4A-B05B-D49ABED37FA9}"/>
              </a:ext>
            </a:extLst>
          </p:cNvPr>
          <p:cNvCxnSpPr>
            <a:cxnSpLocks/>
            <a:stCxn id="42" idx="0"/>
            <a:endCxn id="8" idx="2"/>
          </p:cNvCxnSpPr>
          <p:nvPr/>
        </p:nvCxnSpPr>
        <p:spPr>
          <a:xfrm rot="16200000" flipV="1">
            <a:off x="3192328" y="5793313"/>
            <a:ext cx="318932" cy="6662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Conector angular 52">
            <a:extLst>
              <a:ext uri="{FF2B5EF4-FFF2-40B4-BE49-F238E27FC236}">
                <a16:creationId xmlns:a16="http://schemas.microsoft.com/office/drawing/2014/main" id="{A5C4BC5F-7817-204F-916E-D1BD8067E1B3}"/>
              </a:ext>
            </a:extLst>
          </p:cNvPr>
          <p:cNvCxnSpPr>
            <a:cxnSpLocks/>
            <a:stCxn id="42" idx="0"/>
            <a:endCxn id="9" idx="2"/>
          </p:cNvCxnSpPr>
          <p:nvPr/>
        </p:nvCxnSpPr>
        <p:spPr>
          <a:xfrm rot="5400000" flipH="1" flipV="1">
            <a:off x="4126853" y="5613618"/>
            <a:ext cx="230309" cy="11142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4" name="Rectángulo 73">
            <a:extLst>
              <a:ext uri="{FF2B5EF4-FFF2-40B4-BE49-F238E27FC236}">
                <a16:creationId xmlns:a16="http://schemas.microsoft.com/office/drawing/2014/main" id="{5BB54B7B-0482-4C4B-8E75-9F659E54BA83}"/>
              </a:ext>
            </a:extLst>
          </p:cNvPr>
          <p:cNvSpPr/>
          <p:nvPr/>
        </p:nvSpPr>
        <p:spPr>
          <a:xfrm>
            <a:off x="7973132" y="6127756"/>
            <a:ext cx="1464529" cy="645747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Generar espacios de articulación entre las entidades competentes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angular 66">
            <a:extLst>
              <a:ext uri="{FF2B5EF4-FFF2-40B4-BE49-F238E27FC236}">
                <a16:creationId xmlns:a16="http://schemas.microsoft.com/office/drawing/2014/main" id="{90BEA03D-D364-6544-A096-5D958408BE89}"/>
              </a:ext>
            </a:extLst>
          </p:cNvPr>
          <p:cNvCxnSpPr>
            <a:stCxn id="42" idx="0"/>
            <a:endCxn id="11" idx="2"/>
          </p:cNvCxnSpPr>
          <p:nvPr/>
        </p:nvCxnSpPr>
        <p:spPr>
          <a:xfrm rot="5400000" flipH="1" flipV="1">
            <a:off x="4652410" y="4765857"/>
            <a:ext cx="552512" cy="24875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6" name="Conector angular 75">
            <a:extLst>
              <a:ext uri="{FF2B5EF4-FFF2-40B4-BE49-F238E27FC236}">
                <a16:creationId xmlns:a16="http://schemas.microsoft.com/office/drawing/2014/main" id="{3A033CDC-4C10-F644-9317-C488A6981831}"/>
              </a:ext>
            </a:extLst>
          </p:cNvPr>
          <p:cNvCxnSpPr>
            <a:stCxn id="74" idx="0"/>
            <a:endCxn id="15" idx="2"/>
          </p:cNvCxnSpPr>
          <p:nvPr/>
        </p:nvCxnSpPr>
        <p:spPr>
          <a:xfrm rot="16200000" flipH="1">
            <a:off x="9610128" y="5223024"/>
            <a:ext cx="410943" cy="2220407"/>
          </a:xfrm>
          <a:prstGeom prst="bentConnector5">
            <a:avLst>
              <a:gd name="adj1" fmla="val -55628"/>
              <a:gd name="adj2" fmla="val 47303"/>
              <a:gd name="adj3" fmla="val 155628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Conector angular 78">
            <a:extLst>
              <a:ext uri="{FF2B5EF4-FFF2-40B4-BE49-F238E27FC236}">
                <a16:creationId xmlns:a16="http://schemas.microsoft.com/office/drawing/2014/main" id="{01113810-2341-4C43-B5E1-DC192A3BEF92}"/>
              </a:ext>
            </a:extLst>
          </p:cNvPr>
          <p:cNvCxnSpPr>
            <a:stCxn id="74" idx="0"/>
            <a:endCxn id="12" idx="2"/>
          </p:cNvCxnSpPr>
          <p:nvPr/>
        </p:nvCxnSpPr>
        <p:spPr>
          <a:xfrm rot="16200000" flipV="1">
            <a:off x="8030943" y="5453302"/>
            <a:ext cx="203574" cy="11453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Conector angular 84">
            <a:extLst>
              <a:ext uri="{FF2B5EF4-FFF2-40B4-BE49-F238E27FC236}">
                <a16:creationId xmlns:a16="http://schemas.microsoft.com/office/drawing/2014/main" id="{9783F22F-DA9C-8B4C-BACF-4DEBAAADEE2E}"/>
              </a:ext>
            </a:extLst>
          </p:cNvPr>
          <p:cNvCxnSpPr>
            <a:stCxn id="42" idx="0"/>
            <a:endCxn id="13" idx="2"/>
          </p:cNvCxnSpPr>
          <p:nvPr/>
        </p:nvCxnSpPr>
        <p:spPr>
          <a:xfrm rot="5400000" flipH="1" flipV="1">
            <a:off x="6253244" y="3241539"/>
            <a:ext cx="475997" cy="561269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249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B67BDB-7F2A-4D98-8533-BD65AEA2CE7B}">
  <ds:schemaRefs>
    <ds:schemaRef ds:uri="b28941c1-5078-4b68-9bcc-bfced5fcc882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00de6283-117f-4f20-ab61-3a5e75dfe26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D098E2-7EFF-454A-B562-BCC1A226D342}"/>
</file>

<file path=customXml/itemProps3.xml><?xml version="1.0" encoding="utf-8"?>
<ds:datastoreItem xmlns:ds="http://schemas.openxmlformats.org/officeDocument/2006/customXml" ds:itemID="{B59D4E51-F467-4D11-B122-03122770B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5583</TotalTime>
  <Words>895</Words>
  <Application>Microsoft Office PowerPoint</Application>
  <PresentationFormat>Panorámica</PresentationFormat>
  <Paragraphs>60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Alejandro Roa Sabogal</dc:creator>
  <cp:lastModifiedBy>casa</cp:lastModifiedBy>
  <cp:revision>381</cp:revision>
  <dcterms:created xsi:type="dcterms:W3CDTF">2020-01-23T16:45:13Z</dcterms:created>
  <dcterms:modified xsi:type="dcterms:W3CDTF">2020-12-05T22:27:11Z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